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698" r:id="rId2"/>
    <p:sldMasterId id="2147483753" r:id="rId3"/>
  </p:sldMasterIdLst>
  <p:notesMasterIdLst>
    <p:notesMasterId r:id="rId40"/>
  </p:notesMasterIdLst>
  <p:handoutMasterIdLst>
    <p:handoutMasterId r:id="rId41"/>
  </p:handoutMasterIdLst>
  <p:sldIdLst>
    <p:sldId id="866" r:id="rId4"/>
    <p:sldId id="950" r:id="rId5"/>
    <p:sldId id="877" r:id="rId6"/>
    <p:sldId id="930" r:id="rId7"/>
    <p:sldId id="931" r:id="rId8"/>
    <p:sldId id="932" r:id="rId9"/>
    <p:sldId id="933" r:id="rId10"/>
    <p:sldId id="951" r:id="rId11"/>
    <p:sldId id="943" r:id="rId12"/>
    <p:sldId id="945" r:id="rId13"/>
    <p:sldId id="952" r:id="rId14"/>
    <p:sldId id="953" r:id="rId15"/>
    <p:sldId id="954" r:id="rId16"/>
    <p:sldId id="955" r:id="rId17"/>
    <p:sldId id="957" r:id="rId18"/>
    <p:sldId id="958" r:id="rId19"/>
    <p:sldId id="959" r:id="rId20"/>
    <p:sldId id="960" r:id="rId21"/>
    <p:sldId id="961" r:id="rId22"/>
    <p:sldId id="944" r:id="rId23"/>
    <p:sldId id="934" r:id="rId24"/>
    <p:sldId id="963" r:id="rId25"/>
    <p:sldId id="973" r:id="rId26"/>
    <p:sldId id="962" r:id="rId27"/>
    <p:sldId id="966" r:id="rId28"/>
    <p:sldId id="965" r:id="rId29"/>
    <p:sldId id="964" r:id="rId30"/>
    <p:sldId id="968" r:id="rId31"/>
    <p:sldId id="947" r:id="rId32"/>
    <p:sldId id="967" r:id="rId33"/>
    <p:sldId id="949" r:id="rId34"/>
    <p:sldId id="969" r:id="rId35"/>
    <p:sldId id="970" r:id="rId36"/>
    <p:sldId id="971" r:id="rId37"/>
    <p:sldId id="972" r:id="rId38"/>
    <p:sldId id="895" r:id="rId39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66"/>
            <p14:sldId id="950"/>
            <p14:sldId id="877"/>
            <p14:sldId id="930"/>
            <p14:sldId id="931"/>
            <p14:sldId id="932"/>
            <p14:sldId id="933"/>
            <p14:sldId id="951"/>
            <p14:sldId id="943"/>
            <p14:sldId id="945"/>
            <p14:sldId id="952"/>
            <p14:sldId id="953"/>
            <p14:sldId id="954"/>
            <p14:sldId id="955"/>
            <p14:sldId id="957"/>
            <p14:sldId id="958"/>
            <p14:sldId id="959"/>
            <p14:sldId id="960"/>
            <p14:sldId id="961"/>
            <p14:sldId id="944"/>
            <p14:sldId id="934"/>
            <p14:sldId id="963"/>
            <p14:sldId id="973"/>
            <p14:sldId id="962"/>
            <p14:sldId id="966"/>
            <p14:sldId id="965"/>
            <p14:sldId id="964"/>
            <p14:sldId id="968"/>
            <p14:sldId id="947"/>
            <p14:sldId id="967"/>
            <p14:sldId id="949"/>
            <p14:sldId id="969"/>
            <p14:sldId id="970"/>
            <p14:sldId id="971"/>
            <p14:sldId id="972"/>
            <p14:sldId id="895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5360" autoAdjust="0"/>
  </p:normalViewPr>
  <p:slideViewPr>
    <p:cSldViewPr>
      <p:cViewPr>
        <p:scale>
          <a:sx n="153" d="100"/>
          <a:sy n="153" d="100"/>
        </p:scale>
        <p:origin x="-472" y="-24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9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9/26/21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9/26/21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09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8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65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41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6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29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03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541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5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65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37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55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31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94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907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5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5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2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175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84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626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088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345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8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6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7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3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3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97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mailto:krookr@chalmers.s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ary.sheeran@chalmers.se" TargetMode="External"/><Relationship Id="rId5" Type="http://schemas.openxmlformats.org/officeDocument/2006/relationships/hyperlink" Target="mailto:joels@chalmers.se" TargetMode="External"/><Relationship Id="rId4" Type="http://schemas.openxmlformats.org/officeDocument/2006/relationships/hyperlink" Target="mailto:sarkara@chalmers.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US" sz="7400" dirty="0"/>
              <a:t>Higher Order Concurrency for Microcontrollers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</a:rPr>
              <a:t>Abhi</a:t>
            </a:r>
            <a:r>
              <a:rPr lang="en-US" sz="2800" dirty="0"/>
              <a:t>roop Sarkar</a:t>
            </a:r>
            <a:br>
              <a:rPr lang="en-US" sz="2800" dirty="0"/>
            </a:br>
            <a:r>
              <a:rPr lang="en-US" sz="2800" dirty="0"/>
              <a:t>Chalmers University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30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9416" y="2286818"/>
            <a:ext cx="8136904" cy="1142182"/>
          </a:xfrm>
        </p:spPr>
        <p:txBody>
          <a:bodyPr>
            <a:noAutofit/>
          </a:bodyPr>
          <a:lstStyle/>
          <a:p>
            <a:r>
              <a:rPr lang="en-US" sz="3200" dirty="0"/>
              <a:t>Bytecode-interpreted virtual machine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2800" dirty="0"/>
              <a:t>- Categorical Abstract Machine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4979876" y="134741"/>
            <a:ext cx="2772308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Sense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F692C685-120D-DD48-B2B1-B81D13B25EF2}"/>
              </a:ext>
            </a:extLst>
          </p:cNvPr>
          <p:cNvSpPr txBox="1">
            <a:spLocks/>
          </p:cNvSpPr>
          <p:nvPr/>
        </p:nvSpPr>
        <p:spPr>
          <a:xfrm>
            <a:off x="839416" y="3299903"/>
            <a:ext cx="8136904" cy="1142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Mark &amp; Sweep Garbage Collector*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D08979A-0698-8A44-BD08-538B5FF3A2A3}"/>
              </a:ext>
            </a:extLst>
          </p:cNvPr>
          <p:cNvSpPr txBox="1">
            <a:spLocks/>
          </p:cNvSpPr>
          <p:nvPr/>
        </p:nvSpPr>
        <p:spPr>
          <a:xfrm>
            <a:off x="839416" y="4358725"/>
            <a:ext cx="9505056" cy="1142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Higher-Order Concurrency Model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8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1BA2F-42D6-9C49-991C-FDE37C57D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098242"/>
            <a:ext cx="6992664" cy="24823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7274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838199" y="404664"/>
            <a:ext cx="10226353" cy="81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Non-deterministic choice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B9A73DC-4D25-CF40-8E8B-5083A993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060848"/>
            <a:ext cx="7994104" cy="29578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793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838199" y="404664"/>
            <a:ext cx="10226353" cy="81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Non-deterministic choice vs Abstraction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6FA0E-447F-3341-81E9-56C7C7375951}"/>
              </a:ext>
            </a:extLst>
          </p:cNvPr>
          <p:cNvCxnSpPr/>
          <p:nvPr/>
        </p:nvCxnSpPr>
        <p:spPr>
          <a:xfrm>
            <a:off x="4583832" y="3068960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4C3EDD-34E2-474B-BE64-7B54D91DC5DB}"/>
              </a:ext>
            </a:extLst>
          </p:cNvPr>
          <p:cNvCxnSpPr>
            <a:cxnSpLocks/>
          </p:cNvCxnSpPr>
          <p:nvPr/>
        </p:nvCxnSpPr>
        <p:spPr>
          <a:xfrm flipH="1">
            <a:off x="4583832" y="3657353"/>
            <a:ext cx="2448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608634-B472-BE4D-97E7-B5F3DBA0A6FE}"/>
              </a:ext>
            </a:extLst>
          </p:cNvPr>
          <p:cNvSpPr txBox="1"/>
          <p:nvPr/>
        </p:nvSpPr>
        <p:spPr>
          <a:xfrm>
            <a:off x="8256240" y="21112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91845-85E2-1649-A076-6CCA61065BE9}"/>
              </a:ext>
            </a:extLst>
          </p:cNvPr>
          <p:cNvSpPr txBox="1"/>
          <p:nvPr/>
        </p:nvSpPr>
        <p:spPr>
          <a:xfrm>
            <a:off x="2011388" y="21112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78782-29EA-0B4E-979D-88F0CB5FF37C}"/>
              </a:ext>
            </a:extLst>
          </p:cNvPr>
          <p:cNvSpPr txBox="1"/>
          <p:nvPr/>
        </p:nvSpPr>
        <p:spPr>
          <a:xfrm>
            <a:off x="4871864" y="5085184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clientCall will block if serviceAvailable returns False</a:t>
            </a:r>
            <a:br>
              <a:rPr lang="en-SE" dirty="0"/>
            </a:br>
            <a:r>
              <a:rPr lang="en-SE" dirty="0"/>
              <a:t>blocking the entire client</a:t>
            </a:r>
          </a:p>
        </p:txBody>
      </p:sp>
      <p:pic>
        <p:nvPicPr>
          <p:cNvPr id="24" name="Picture 2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C608E7B-13D0-AE4D-82B2-DFF3DBF6C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66" y="2637231"/>
            <a:ext cx="3262403" cy="1295505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05C6C6-529C-EB44-B93B-B38B599D9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26992"/>
            <a:ext cx="4967382" cy="174432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2C0F4CE-7259-1F43-86AC-6894EB026DF6}"/>
              </a:ext>
            </a:extLst>
          </p:cNvPr>
          <p:cNvSpPr/>
          <p:nvPr/>
        </p:nvSpPr>
        <p:spPr>
          <a:xfrm>
            <a:off x="848753" y="2420888"/>
            <a:ext cx="3513916" cy="195653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532D12-DC24-7B4E-9EA6-2558498FDA6B}"/>
              </a:ext>
            </a:extLst>
          </p:cNvPr>
          <p:cNvSpPr/>
          <p:nvPr/>
        </p:nvSpPr>
        <p:spPr>
          <a:xfrm>
            <a:off x="7692096" y="2780927"/>
            <a:ext cx="2196357" cy="4590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14432-95E3-2040-8150-98B36F66901F}"/>
              </a:ext>
            </a:extLst>
          </p:cNvPr>
          <p:cNvSpPr txBox="1"/>
          <p:nvPr/>
        </p:nvSpPr>
        <p:spPr>
          <a:xfrm>
            <a:off x="1255304" y="508518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SE" dirty="0"/>
              <a:t>e want to “select” on sendMsg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F7B8A-9BF2-3646-BE61-B47D7D89E9B2}"/>
              </a:ext>
            </a:extLst>
          </p:cNvPr>
          <p:cNvCxnSpPr/>
          <p:nvPr/>
        </p:nvCxnSpPr>
        <p:spPr>
          <a:xfrm flipV="1">
            <a:off x="1703512" y="3573016"/>
            <a:ext cx="576064" cy="1512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9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 animBg="1"/>
      <p:bldP spid="2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199456" y="2204864"/>
            <a:ext cx="10405156" cy="201622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Procedural abstraction and</a:t>
            </a:r>
            <a:r>
              <a:rPr lang="en-US" sz="4000" dirty="0">
                <a:solidFill>
                  <a:schemeClr val="accent2"/>
                </a:solidFill>
              </a:rPr>
              <a:t> non-deterministic choice </a:t>
            </a:r>
            <a:r>
              <a:rPr lang="en-US" sz="4000" dirty="0"/>
              <a:t>are conflicting goals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F840E08D-FDB7-F843-BC1C-2AFFC5EB5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470150"/>
            <a:ext cx="8851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E5A6C4B-1194-7E47-A20C-B1C11B2DF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35" y="2708920"/>
            <a:ext cx="7108717" cy="1706090"/>
          </a:xfrm>
          <a:prstGeom prst="rect">
            <a:avLst/>
          </a:prstGeom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1CF07D-8B3F-4D32-B059-0039CEA46DB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DBD6D6-E24C-0343-A31F-F106809F979F}"/>
              </a:ext>
            </a:extLst>
          </p:cNvPr>
          <p:cNvSpPr/>
          <p:nvPr/>
        </p:nvSpPr>
        <p:spPr>
          <a:xfrm>
            <a:off x="7824192" y="2564904"/>
            <a:ext cx="2174573" cy="191764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6E507A-9446-D04E-BAAE-763CFB6940EA}"/>
              </a:ext>
            </a:extLst>
          </p:cNvPr>
          <p:cNvCxnSpPr>
            <a:stCxn id="4" idx="7"/>
          </p:cNvCxnSpPr>
          <p:nvPr/>
        </p:nvCxnSpPr>
        <p:spPr>
          <a:xfrm flipV="1">
            <a:off x="9680306" y="2204864"/>
            <a:ext cx="736174" cy="640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F4B05C-3982-4C4B-B733-E74DD02C4505}"/>
              </a:ext>
            </a:extLst>
          </p:cNvPr>
          <p:cNvSpPr txBox="1"/>
          <p:nvPr/>
        </p:nvSpPr>
        <p:spPr>
          <a:xfrm>
            <a:off x="10416480" y="1895941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0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8214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199456" y="2204864"/>
            <a:ext cx="10405156" cy="201622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Events </a:t>
            </a:r>
            <a:r>
              <a:rPr lang="en-US" sz="4000" dirty="0"/>
              <a:t>are composable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5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07DA4B1-2D57-3C49-A19D-7921165B7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13" y="2770093"/>
            <a:ext cx="9412973" cy="1317814"/>
          </a:xfrm>
          <a:prstGeom prst="rect">
            <a:avLst/>
          </a:prstGeom>
          <a:ln>
            <a:noFill/>
          </a:ln>
        </p:spPr>
      </p:pic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2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838199" y="404664"/>
            <a:ext cx="10226353" cy="81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Abstraction + Choice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49CA73-9FA3-FE4A-AD84-68A1CA5F4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38" y="2419593"/>
            <a:ext cx="5136162" cy="20157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6FA0E-447F-3341-81E9-56C7C7375951}"/>
              </a:ext>
            </a:extLst>
          </p:cNvPr>
          <p:cNvCxnSpPr/>
          <p:nvPr/>
        </p:nvCxnSpPr>
        <p:spPr>
          <a:xfrm>
            <a:off x="4583832" y="3068960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4C3EDD-34E2-474B-BE64-7B54D91DC5DB}"/>
              </a:ext>
            </a:extLst>
          </p:cNvPr>
          <p:cNvCxnSpPr>
            <a:cxnSpLocks/>
          </p:cNvCxnSpPr>
          <p:nvPr/>
        </p:nvCxnSpPr>
        <p:spPr>
          <a:xfrm flipH="1">
            <a:off x="4583832" y="3657353"/>
            <a:ext cx="2448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608634-B472-BE4D-97E7-B5F3DBA0A6FE}"/>
              </a:ext>
            </a:extLst>
          </p:cNvPr>
          <p:cNvSpPr txBox="1"/>
          <p:nvPr/>
        </p:nvSpPr>
        <p:spPr>
          <a:xfrm>
            <a:off x="8256240" y="21112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91845-85E2-1649-A076-6CCA61065BE9}"/>
              </a:ext>
            </a:extLst>
          </p:cNvPr>
          <p:cNvSpPr txBox="1"/>
          <p:nvPr/>
        </p:nvSpPr>
        <p:spPr>
          <a:xfrm>
            <a:off x="2011388" y="21112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Client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5E8A245-63A2-9348-8B47-C29C01764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" y="2630308"/>
            <a:ext cx="3829724" cy="144572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61D235-2503-2F48-8FDA-943B3E35C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" y="4769877"/>
            <a:ext cx="3589412" cy="1425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E0745-46BB-D445-A449-B280A7BA70BA}"/>
              </a:ext>
            </a:extLst>
          </p:cNvPr>
          <p:cNvSpPr txBox="1"/>
          <p:nvPr/>
        </p:nvSpPr>
        <p:spPr>
          <a:xfrm>
            <a:off x="1775520" y="4293096"/>
            <a:ext cx="5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0693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7C9BE72A-4F97-4FA0-AF09-2C65D071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2F315-BFA7-A243-8FB7-EB1FD090E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4467322"/>
            <a:ext cx="10506456" cy="752188"/>
          </a:xfrm>
        </p:spPr>
        <p:txBody>
          <a:bodyPr>
            <a:normAutofit/>
          </a:bodyPr>
          <a:lstStyle/>
          <a:p>
            <a:r>
              <a:rPr lang="en-SE" dirty="0"/>
              <a:t>Bo Joel Svensson, Robert Krook, Mary Sheeran</a:t>
            </a:r>
            <a:br>
              <a:rPr lang="en-SE" dirty="0"/>
            </a:br>
            <a:r>
              <a:rPr lang="en-SE" dirty="0"/>
              <a:t>Chalmers University</a:t>
            </a:r>
          </a:p>
        </p:txBody>
      </p:sp>
      <p:pic>
        <p:nvPicPr>
          <p:cNvPr id="15" name="Picture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1115548-A4FA-9B4D-81F8-A8BE3E81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" r="2" b="2"/>
          <a:stretch/>
        </p:blipFill>
        <p:spPr>
          <a:xfrm>
            <a:off x="8107381" y="1586544"/>
            <a:ext cx="2125803" cy="2132782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601817C-8C0D-3C4A-89E0-809D5C0C4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" r="1" b="1"/>
          <a:stretch/>
        </p:blipFill>
        <p:spPr>
          <a:xfrm>
            <a:off x="1881965" y="1586543"/>
            <a:ext cx="2125803" cy="2149515"/>
          </a:xfrm>
          <a:prstGeom prst="rect">
            <a:avLst/>
          </a:prstGeom>
        </p:spPr>
      </p:pic>
      <p:pic>
        <p:nvPicPr>
          <p:cNvPr id="13" name="Picture 12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95256F48-4190-8D4D-8950-AFE512DF0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" r="-4" b="-4"/>
          <a:stretch/>
        </p:blipFill>
        <p:spPr>
          <a:xfrm>
            <a:off x="5006021" y="1586543"/>
            <a:ext cx="2179958" cy="2132782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61206844-8F77-6948-ABB3-5BDAAA90F065}"/>
              </a:ext>
            </a:extLst>
          </p:cNvPr>
          <p:cNvSpPr txBox="1">
            <a:spLocks/>
          </p:cNvSpPr>
          <p:nvPr/>
        </p:nvSpPr>
        <p:spPr>
          <a:xfrm>
            <a:off x="623392" y="460357"/>
            <a:ext cx="10506456" cy="752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dirty="0"/>
              <a:t>My co-authors</a:t>
            </a:r>
          </a:p>
        </p:txBody>
      </p:sp>
    </p:spTree>
    <p:extLst>
      <p:ext uri="{BB962C8B-B14F-4D97-AF65-F5344CB8AC3E}">
        <p14:creationId xmlns:p14="http://schemas.microsoft.com/office/powerpoint/2010/main" val="1329200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Higher-Order Concurrency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2A2FDF5-B3A1-E949-9EEC-547AC218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97" y="1675227"/>
            <a:ext cx="7576205" cy="43941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439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30CFAB-A55C-624A-AD29-30385B93CE91}"/>
              </a:ext>
            </a:extLst>
          </p:cNvPr>
          <p:cNvSpPr/>
          <p:nvPr/>
        </p:nvSpPr>
        <p:spPr>
          <a:xfrm>
            <a:off x="3451714" y="1547791"/>
            <a:ext cx="4302478" cy="37624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6B25F-7AFD-BB4A-887F-418C00361BAA}"/>
              </a:ext>
            </a:extLst>
          </p:cNvPr>
          <p:cNvSpPr txBox="1"/>
          <p:nvPr/>
        </p:nvSpPr>
        <p:spPr>
          <a:xfrm>
            <a:off x="4636349" y="3013501"/>
            <a:ext cx="19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400" dirty="0"/>
              <a:t>Higher-Order Concurrency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97B351-0CFA-614B-9E0E-13D7FF379D09}"/>
              </a:ext>
            </a:extLst>
          </p:cNvPr>
          <p:cNvSpPr/>
          <p:nvPr/>
        </p:nvSpPr>
        <p:spPr>
          <a:xfrm>
            <a:off x="2806968" y="1124744"/>
            <a:ext cx="5593288" cy="46085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1" name="Graphic 10" descr="Angry face outline outline">
            <a:extLst>
              <a:ext uri="{FF2B5EF4-FFF2-40B4-BE49-F238E27FC236}">
                <a16:creationId xmlns:a16="http://schemas.microsoft.com/office/drawing/2014/main" id="{61F7903C-3ED9-A549-813D-197FCCAF7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8568" y="1754659"/>
            <a:ext cx="792088" cy="7920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8D5F49-45A3-1A4C-903E-6EAEEAB709B1}"/>
              </a:ext>
            </a:extLst>
          </p:cNvPr>
          <p:cNvCxnSpPr>
            <a:cxnSpLocks/>
          </p:cNvCxnSpPr>
          <p:nvPr/>
        </p:nvCxnSpPr>
        <p:spPr>
          <a:xfrm flipH="1">
            <a:off x="8090452" y="2493478"/>
            <a:ext cx="954550" cy="59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9FFA6-1379-1A41-B754-C9C64983AEF1}"/>
              </a:ext>
            </a:extLst>
          </p:cNvPr>
          <p:cNvSpPr/>
          <p:nvPr/>
        </p:nvSpPr>
        <p:spPr>
          <a:xfrm>
            <a:off x="9048327" y="1754814"/>
            <a:ext cx="1800201" cy="73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A200-6980-7D4C-87DA-1E9567D20B5A}"/>
              </a:ext>
            </a:extLst>
          </p:cNvPr>
          <p:cNvSpPr txBox="1"/>
          <p:nvPr/>
        </p:nvSpPr>
        <p:spPr>
          <a:xfrm>
            <a:off x="9096186" y="1962031"/>
            <a:ext cx="160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Drivers and I/O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E671FCF-962C-754E-BDD9-928AD82D2134}"/>
              </a:ext>
            </a:extLst>
          </p:cNvPr>
          <p:cNvSpPr/>
          <p:nvPr/>
        </p:nvSpPr>
        <p:spPr>
          <a:xfrm>
            <a:off x="9332590" y="2597980"/>
            <a:ext cx="1245919" cy="1100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BD94-148E-964E-BF43-59E4DB1C00C6}"/>
              </a:ext>
            </a:extLst>
          </p:cNvPr>
          <p:cNvSpPr txBox="1"/>
          <p:nvPr/>
        </p:nvSpPr>
        <p:spPr>
          <a:xfrm>
            <a:off x="9332590" y="2761882"/>
            <a:ext cx="1245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/>
              <a:t>Queues,</a:t>
            </a:r>
            <a:br>
              <a:rPr lang="en-SE" sz="1400" dirty="0"/>
            </a:br>
            <a:r>
              <a:rPr lang="en-SE" sz="1400" dirty="0"/>
              <a:t>Buffers,</a:t>
            </a:r>
            <a:br>
              <a:rPr lang="en-SE" sz="1400" dirty="0"/>
            </a:br>
            <a:r>
              <a:rPr lang="en-SE" sz="1400" dirty="0"/>
              <a:t>Backpressure..</a:t>
            </a:r>
          </a:p>
        </p:txBody>
      </p:sp>
    </p:spTree>
    <p:extLst>
      <p:ext uri="{BB962C8B-B14F-4D97-AF65-F5344CB8AC3E}">
        <p14:creationId xmlns:p14="http://schemas.microsoft.com/office/powerpoint/2010/main" val="320883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D3643E1-6C7B-2443-B37C-90E415202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7" y="2608339"/>
            <a:ext cx="10421085" cy="1641322"/>
          </a:xfrm>
          <a:prstGeom prst="rect">
            <a:avLst/>
          </a:prstGeom>
          <a:ln>
            <a:noFill/>
          </a:ln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B1C7E52-EAD4-9149-813F-EB76DDBC57FD}"/>
              </a:ext>
            </a:extLst>
          </p:cNvPr>
          <p:cNvSpPr/>
          <p:nvPr/>
        </p:nvSpPr>
        <p:spPr>
          <a:xfrm>
            <a:off x="172543" y="3573016"/>
            <a:ext cx="720080" cy="3600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6062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6B25F-7AFD-BB4A-887F-418C00361BAA}"/>
              </a:ext>
            </a:extLst>
          </p:cNvPr>
          <p:cNvSpPr txBox="1"/>
          <p:nvPr/>
        </p:nvSpPr>
        <p:spPr>
          <a:xfrm>
            <a:off x="4636349" y="3013501"/>
            <a:ext cx="19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400" dirty="0"/>
              <a:t>Higher-Order Concurrency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97B351-0CFA-614B-9E0E-13D7FF379D09}"/>
              </a:ext>
            </a:extLst>
          </p:cNvPr>
          <p:cNvSpPr/>
          <p:nvPr/>
        </p:nvSpPr>
        <p:spPr>
          <a:xfrm>
            <a:off x="2806968" y="1124744"/>
            <a:ext cx="5593288" cy="46085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8D5F49-45A3-1A4C-903E-6EAEEAB709B1}"/>
              </a:ext>
            </a:extLst>
          </p:cNvPr>
          <p:cNvCxnSpPr>
            <a:cxnSpLocks/>
          </p:cNvCxnSpPr>
          <p:nvPr/>
        </p:nvCxnSpPr>
        <p:spPr>
          <a:xfrm flipH="1">
            <a:off x="8090452" y="2493478"/>
            <a:ext cx="954550" cy="59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9FFA6-1379-1A41-B754-C9C64983AEF1}"/>
              </a:ext>
            </a:extLst>
          </p:cNvPr>
          <p:cNvSpPr/>
          <p:nvPr/>
        </p:nvSpPr>
        <p:spPr>
          <a:xfrm>
            <a:off x="9048327" y="1754814"/>
            <a:ext cx="1800201" cy="73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A200-6980-7D4C-87DA-1E9567D20B5A}"/>
              </a:ext>
            </a:extLst>
          </p:cNvPr>
          <p:cNvSpPr txBox="1"/>
          <p:nvPr/>
        </p:nvSpPr>
        <p:spPr>
          <a:xfrm>
            <a:off x="9096186" y="1962031"/>
            <a:ext cx="160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Drivers and I/O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E671FCF-962C-754E-BDD9-928AD82D2134}"/>
              </a:ext>
            </a:extLst>
          </p:cNvPr>
          <p:cNvSpPr/>
          <p:nvPr/>
        </p:nvSpPr>
        <p:spPr>
          <a:xfrm>
            <a:off x="9332590" y="2597980"/>
            <a:ext cx="1245919" cy="1100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BD94-148E-964E-BF43-59E4DB1C00C6}"/>
              </a:ext>
            </a:extLst>
          </p:cNvPr>
          <p:cNvSpPr txBox="1"/>
          <p:nvPr/>
        </p:nvSpPr>
        <p:spPr>
          <a:xfrm>
            <a:off x="9332590" y="2761882"/>
            <a:ext cx="1245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/>
              <a:t>Queues,</a:t>
            </a:r>
            <a:br>
              <a:rPr lang="en-SE" sz="1400" dirty="0"/>
            </a:br>
            <a:r>
              <a:rPr lang="en-SE" sz="1400" dirty="0"/>
              <a:t>Buffers,</a:t>
            </a:r>
            <a:br>
              <a:rPr lang="en-SE" sz="1400" dirty="0"/>
            </a:br>
            <a:r>
              <a:rPr lang="en-SE" sz="1400" dirty="0"/>
              <a:t>Backpressure..</a:t>
            </a:r>
          </a:p>
        </p:txBody>
      </p:sp>
      <p:pic>
        <p:nvPicPr>
          <p:cNvPr id="7" name="Graphic 6" descr="Smiling with hearts face outline outline">
            <a:extLst>
              <a:ext uri="{FF2B5EF4-FFF2-40B4-BE49-F238E27FC236}">
                <a16:creationId xmlns:a16="http://schemas.microsoft.com/office/drawing/2014/main" id="{0180DE05-DE2D-1948-AA12-1F8320DA7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01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94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Higher-Order Concurrency in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SenseVM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F8F35A-8633-3746-AE75-8BF19331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2" y="1675227"/>
            <a:ext cx="9500975" cy="43941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6C5D760-EA7D-024B-B4EB-45A6AEC822EA}"/>
              </a:ext>
            </a:extLst>
          </p:cNvPr>
          <p:cNvSpPr/>
          <p:nvPr/>
        </p:nvSpPr>
        <p:spPr>
          <a:xfrm>
            <a:off x="625432" y="5373216"/>
            <a:ext cx="720080" cy="3600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771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63352" y="2204864"/>
            <a:ext cx="11737304" cy="201622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Button-Blinky </a:t>
            </a:r>
            <a:r>
              <a:rPr lang="en-US" sz="4000" dirty="0"/>
              <a:t>Blink an LED when a button is pressed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732AB0-9715-924B-A94E-4B4BE251E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0"/>
            <a:ext cx="3049420" cy="6852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558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Button-Blinky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080CBD-B6B7-4242-844A-7CB78B5B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2" y="858525"/>
            <a:ext cx="7043115" cy="52119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8778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" name="button_blinky2-2021-09-27_11.46.41.mp4" descr="button_blinky2-2021-09-27_11.46.41.mp4">
            <a:hlinkClick r:id="" action="ppaction://media"/>
            <a:extLst>
              <a:ext uri="{FF2B5EF4-FFF2-40B4-BE49-F238E27FC236}">
                <a16:creationId xmlns:a16="http://schemas.microsoft.com/office/drawing/2014/main" id="{F77006CC-A471-1A4C-8825-7F2087C54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613" y="0"/>
            <a:ext cx="1102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0C14F8A-8B99-1744-84BE-B3147106D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7" y="457200"/>
            <a:ext cx="10905685" cy="594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100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02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STM32F767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19936" y="2060848"/>
            <a:ext cx="5689848" cy="4116115"/>
          </a:xfrm>
        </p:spPr>
        <p:txBody>
          <a:bodyPr>
            <a:normAutofit/>
          </a:bodyPr>
          <a:lstStyle/>
          <a:p>
            <a:pPr marL="569913" indent="-569913"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STM32 </a:t>
            </a:r>
            <a:r>
              <a:rPr lang="en-US" sz="1800" dirty="0"/>
              <a:t>microcontroller</a:t>
            </a:r>
          </a:p>
          <a:p>
            <a:pPr marL="569913" indent="-569913"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ARM Cortex-M7</a:t>
            </a:r>
            <a:r>
              <a:rPr lang="en-US" sz="1800" dirty="0"/>
              <a:t> 216 MHz clock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512KB</a:t>
            </a:r>
            <a:r>
              <a:rPr lang="en-US" sz="1800" dirty="0"/>
              <a:t> RAM</a:t>
            </a:r>
          </a:p>
          <a:p>
            <a:pPr marL="569913" indent="-569913"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2 MB</a:t>
            </a:r>
            <a:r>
              <a:rPr lang="en-US" sz="1800" dirty="0"/>
              <a:t> of flash memory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1$-50$</a:t>
            </a:r>
            <a:r>
              <a:rPr lang="en-US" sz="1800" dirty="0"/>
              <a:t> price range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4"/>
                </a:solidFill>
              </a:rPr>
              <a:t>Ethernet,</a:t>
            </a:r>
            <a:r>
              <a:rPr lang="en-US" sz="1800" dirty="0"/>
              <a:t> Board Expansion Connectors</a:t>
            </a:r>
          </a:p>
          <a:p>
            <a:pPr marL="569913" indent="-569913">
              <a:lnSpc>
                <a:spcPct val="100000"/>
              </a:lnSpc>
            </a:pPr>
            <a:r>
              <a:rPr lang="en-US" sz="1800" dirty="0"/>
              <a:t>Less sophisticated than a System-on-a-chip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DA9C29-F881-A04D-9E32-9DEEE778A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2" name="Picture 11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9526D8B5-98CB-A846-AC26-48994469D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4581128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3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450B9F5-97A6-D242-9E9B-7BAC0905A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2595411"/>
            <a:ext cx="5129784" cy="16671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927B6B9-74D5-ED49-96F5-EAF1C495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691593"/>
            <a:ext cx="5129784" cy="14748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005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D2CDFD8-F6EC-1848-8F95-E051B01C3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753A4DF-B104-1545-9E79-4463BD0C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06450"/>
            <a:ext cx="11785600" cy="5245100"/>
          </a:xfrm>
          <a:prstGeom prst="rect">
            <a:avLst/>
          </a:prstGeom>
        </p:spPr>
      </p:pic>
      <p:sp>
        <p:nvSpPr>
          <p:cNvPr id="24" name="Title 17">
            <a:extLst>
              <a:ext uri="{FF2B5EF4-FFF2-40B4-BE49-F238E27FC236}">
                <a16:creationId xmlns:a16="http://schemas.microsoft.com/office/drawing/2014/main" id="{11466314-15BD-2B4A-8799-A7CB1467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4" y="231137"/>
            <a:ext cx="10405156" cy="845826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314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7">
            <a:extLst>
              <a:ext uri="{FF2B5EF4-FFF2-40B4-BE49-F238E27FC236}">
                <a16:creationId xmlns:a16="http://schemas.microsoft.com/office/drawing/2014/main" id="{11466314-15BD-2B4A-8799-A7CB1467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Low-level Bridge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7544DEC-6559-E04D-A329-A5D97C91B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927606"/>
            <a:ext cx="6780700" cy="300045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2241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7">
            <a:extLst>
              <a:ext uri="{FF2B5EF4-FFF2-40B4-BE49-F238E27FC236}">
                <a16:creationId xmlns:a16="http://schemas.microsoft.com/office/drawing/2014/main" id="{11466314-15BD-2B4A-8799-A7CB1467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Currently supported drivers (nRF52, STM32)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768D4C9C-88D1-7F40-A5D0-2D08F5978DFE}"/>
              </a:ext>
            </a:extLst>
          </p:cNvPr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Button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I2C sensor (light)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SPI sensor (humidity, temperature, pressure)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More drivers in the future..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000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238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D0F928C-FB19-E943-814B-6A593081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832" y="27422"/>
            <a:ext cx="3222315" cy="201622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Future </a:t>
            </a:r>
            <a:r>
              <a:rPr lang="en-US" dirty="0"/>
              <a:t>Work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94ED0A1-2574-4148-827A-68EC105CE242}"/>
              </a:ext>
            </a:extLst>
          </p:cNvPr>
          <p:cNvSpPr txBox="1">
            <a:spLocks/>
          </p:cNvSpPr>
          <p:nvPr/>
        </p:nvSpPr>
        <p:spPr>
          <a:xfrm>
            <a:off x="2960625" y="3429000"/>
            <a:ext cx="6552728" cy="1142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Real-Time Higher-Order Concurrency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Memory Management alternatives</a:t>
            </a:r>
          </a:p>
          <a:p>
            <a:r>
              <a:rPr lang="en-US" sz="3200" dirty="0"/>
              <a:t>	- Regions</a:t>
            </a:r>
            <a:br>
              <a:rPr lang="en-US" sz="3200" dirty="0"/>
            </a:br>
            <a:r>
              <a:rPr lang="en-US" sz="3200" dirty="0"/>
              <a:t>	- Reference Counting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Security</a:t>
            </a:r>
            <a:br>
              <a:rPr lang="en-US" sz="3200" dirty="0"/>
            </a:br>
            <a:r>
              <a:rPr lang="en-US" sz="3200" dirty="0"/>
              <a:t>	- Capability based privileges</a:t>
            </a:r>
            <a:br>
              <a:rPr lang="en-US" sz="3200" dirty="0"/>
            </a:br>
            <a:r>
              <a:rPr lang="en-US" sz="3200" dirty="0"/>
              <a:t>	- Sandboxing/Containers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9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3636CBB-4BF8-2847-B331-9F47A0A08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55" y="553686"/>
            <a:ext cx="9875259" cy="246881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4FF4BF5-C4B4-CB4A-AC78-1EC022FE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0779" y="3884452"/>
            <a:ext cx="5723021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Contact: 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sarkara@chalmers.se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           </a:t>
            </a:r>
            <a:r>
              <a:rPr lang="en-US" sz="2000" dirty="0">
                <a:solidFill>
                  <a:schemeClr val="tx1"/>
                </a:solidFill>
                <a:hlinkClick r:id="rId5"/>
              </a:rPr>
              <a:t>joels@chalmers.se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           </a:t>
            </a:r>
            <a:r>
              <a:rPr lang="en-US" sz="2000" dirty="0">
                <a:solidFill>
                  <a:schemeClr val="tx1"/>
                </a:solidFill>
                <a:hlinkClick r:id="rId6"/>
              </a:rPr>
              <a:t>mary.sheeran@chalmers.se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           </a:t>
            </a:r>
            <a:r>
              <a:rPr lang="en-US" sz="2000" dirty="0">
                <a:solidFill>
                  <a:schemeClr val="tx1"/>
                </a:solidFill>
                <a:hlinkClick r:id="rId7"/>
              </a:rPr>
              <a:t>krookr@chalmers.se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25CB3F-26C9-44D7-A7CB-40F86C5CE4B1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4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675620" y="721383"/>
            <a:ext cx="6840760" cy="93610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Polling based synchronous </a:t>
            </a:r>
            <a:r>
              <a:rPr lang="en-US" sz="4000" dirty="0"/>
              <a:t>APIs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A04409-0FAC-B648-A7FF-B7175790C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24" y="2348880"/>
            <a:ext cx="7464152" cy="26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573270" y="764704"/>
            <a:ext cx="7380820" cy="93610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Callback based asynchronous </a:t>
            </a:r>
            <a:r>
              <a:rPr lang="en-US" sz="4000" dirty="0"/>
              <a:t>APIs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2DE46-8904-7F4F-AFDE-62C09A1CB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16832"/>
            <a:ext cx="9696400" cy="36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894475" y="764704"/>
            <a:ext cx="6403050" cy="93610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Direct Memory Access </a:t>
            </a:r>
            <a:r>
              <a:rPr lang="en-US" sz="4000" dirty="0"/>
              <a:t>(DMA)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34AFE8C-85AE-6D41-9F03-996680D9B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69" y="1795745"/>
            <a:ext cx="4342661" cy="44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927040" y="-228785"/>
            <a:ext cx="6337920" cy="177376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Callback-</a:t>
            </a:r>
            <a:r>
              <a:rPr lang="en-US" sz="4000" dirty="0"/>
              <a:t>based programming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3196546-4AA1-A64C-A1BA-26019705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966944"/>
            <a:ext cx="4320480" cy="581643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244875-A067-2D46-9862-C4088DA9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760640" cy="35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0" y="2204864"/>
            <a:ext cx="12385376" cy="2016224"/>
          </a:xfrm>
        </p:spPr>
        <p:txBody>
          <a:bodyPr>
            <a:noAutofit/>
          </a:bodyPr>
          <a:lstStyle/>
          <a:p>
            <a:r>
              <a:rPr lang="en-US" sz="3600" dirty="0"/>
              <a:t>Asynchronous callback-based APIs </a:t>
            </a:r>
            <a:r>
              <a:rPr lang="en-US" sz="3600" dirty="0">
                <a:solidFill>
                  <a:schemeClr val="accent2"/>
                </a:solidFill>
              </a:rPr>
              <a:t>break </a:t>
            </a:r>
            <a:r>
              <a:rPr lang="en-US" sz="3600" dirty="0"/>
              <a:t>the linear control flow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0128" y="3314047"/>
            <a:ext cx="8136904" cy="114218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Concurrent </a:t>
            </a:r>
            <a:r>
              <a:rPr lang="en-US" sz="3200" dirty="0"/>
              <a:t>– multitude of peripherals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7A59A762-E276-774B-979E-C148A24217F2}"/>
              </a:ext>
            </a:extLst>
          </p:cNvPr>
          <p:cNvSpPr txBox="1">
            <a:spLocks/>
          </p:cNvSpPr>
          <p:nvPr/>
        </p:nvSpPr>
        <p:spPr>
          <a:xfrm>
            <a:off x="3359696" y="44624"/>
            <a:ext cx="5112568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Microcontroller </a:t>
            </a:r>
            <a:r>
              <a:rPr lang="en-US" sz="3600" dirty="0"/>
              <a:t>programs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F692C685-120D-DD48-B2B1-B81D13B25EF2}"/>
              </a:ext>
            </a:extLst>
          </p:cNvPr>
          <p:cNvSpPr txBox="1">
            <a:spLocks/>
          </p:cNvSpPr>
          <p:nvPr/>
        </p:nvSpPr>
        <p:spPr>
          <a:xfrm>
            <a:off x="800840" y="2272006"/>
            <a:ext cx="8136904" cy="1142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I/O centric </a:t>
            </a:r>
            <a:r>
              <a:rPr lang="en-US" sz="3200" dirty="0"/>
              <a:t>– leading to asynchrony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D08979A-0698-8A44-BD08-538B5FF3A2A3}"/>
              </a:ext>
            </a:extLst>
          </p:cNvPr>
          <p:cNvSpPr txBox="1">
            <a:spLocks/>
          </p:cNvSpPr>
          <p:nvPr/>
        </p:nvSpPr>
        <p:spPr>
          <a:xfrm>
            <a:off x="839416" y="4358725"/>
            <a:ext cx="9505056" cy="1142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Timing aware </a:t>
            </a:r>
            <a:r>
              <a:rPr lang="en-US" sz="3200" dirty="0"/>
              <a:t>– related to critical real-time apps</a:t>
            </a:r>
            <a:endParaRPr lang="en-US" sz="3200" dirty="0">
              <a:solidFill>
                <a:schemeClr val="accent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F5DB0D-BEEF-3E4B-AFEB-8668A4E17D7F}"/>
              </a:ext>
            </a:extLst>
          </p:cNvPr>
          <p:cNvCxnSpPr>
            <a:cxnSpLocks/>
          </p:cNvCxnSpPr>
          <p:nvPr/>
        </p:nvCxnSpPr>
        <p:spPr>
          <a:xfrm flipH="1" flipV="1">
            <a:off x="7104112" y="2886865"/>
            <a:ext cx="2016224" cy="54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83EE48-F185-8647-9DAD-BD1A8F42C3B5}"/>
              </a:ext>
            </a:extLst>
          </p:cNvPr>
          <p:cNvCxnSpPr>
            <a:cxnSpLocks/>
          </p:cNvCxnSpPr>
          <p:nvPr/>
        </p:nvCxnSpPr>
        <p:spPr>
          <a:xfrm flipH="1">
            <a:off x="7320136" y="3429000"/>
            <a:ext cx="180020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7">
            <a:extLst>
              <a:ext uri="{FF2B5EF4-FFF2-40B4-BE49-F238E27FC236}">
                <a16:creationId xmlns:a16="http://schemas.microsoft.com/office/drawing/2014/main" id="{2C3FAF34-E7E2-B049-9323-AB89E1A44ABB}"/>
              </a:ext>
            </a:extLst>
          </p:cNvPr>
          <p:cNvSpPr txBox="1">
            <a:spLocks/>
          </p:cNvSpPr>
          <p:nvPr/>
        </p:nvSpPr>
        <p:spPr>
          <a:xfrm>
            <a:off x="9139624" y="2528900"/>
            <a:ext cx="2232248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2"/>
                </a:solidFill>
              </a:rPr>
              <a:t>Sense</a:t>
            </a:r>
            <a:r>
              <a:rPr lang="en-US" sz="3600" dirty="0" err="1"/>
              <a:t>VM</a:t>
            </a:r>
            <a:br>
              <a:rPr lang="en-US" sz="3600" dirty="0"/>
            </a:br>
            <a:r>
              <a:rPr lang="en-US" sz="2400" dirty="0"/>
              <a:t>(MPLR ‘21)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237AD2-13CD-7D4B-81F3-45CE574859CD}"/>
              </a:ext>
            </a:extLst>
          </p:cNvPr>
          <p:cNvSpPr/>
          <p:nvPr/>
        </p:nvSpPr>
        <p:spPr>
          <a:xfrm rot="10800000">
            <a:off x="9115763" y="4799217"/>
            <a:ext cx="452808" cy="2611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2A3315A9-4C61-9844-A1AE-3B34344FB12A}"/>
              </a:ext>
            </a:extLst>
          </p:cNvPr>
          <p:cNvSpPr txBox="1">
            <a:spLocks/>
          </p:cNvSpPr>
          <p:nvPr/>
        </p:nvSpPr>
        <p:spPr>
          <a:xfrm>
            <a:off x="9562002" y="4029716"/>
            <a:ext cx="2232248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(ongoing work)</a:t>
            </a:r>
          </a:p>
        </p:txBody>
      </p:sp>
    </p:spTree>
    <p:extLst>
      <p:ext uri="{BB962C8B-B14F-4D97-AF65-F5344CB8AC3E}">
        <p14:creationId xmlns:p14="http://schemas.microsoft.com/office/powerpoint/2010/main" val="23415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3" grpId="0"/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7785</TotalTime>
  <Words>784</Words>
  <Application>Microsoft Macintosh PowerPoint</Application>
  <PresentationFormat>Widescreen</PresentationFormat>
  <Paragraphs>170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Open Sans</vt:lpstr>
      <vt:lpstr>Custom Design</vt:lpstr>
      <vt:lpstr>Showeet theme</vt:lpstr>
      <vt:lpstr>showeet</vt:lpstr>
      <vt:lpstr>Higher Order Concurrency for Microcontrollers</vt:lpstr>
      <vt:lpstr>PowerPoint Presentation</vt:lpstr>
      <vt:lpstr>STM32F767</vt:lpstr>
      <vt:lpstr>Polling based synchronous APIs</vt:lpstr>
      <vt:lpstr>Callback based asynchronous APIs</vt:lpstr>
      <vt:lpstr>Direct Memory Access (DMA)</vt:lpstr>
      <vt:lpstr>Callback-based programming</vt:lpstr>
      <vt:lpstr>Asynchronous callback-based APIs break the linear control flow</vt:lpstr>
      <vt:lpstr>Concurrent – multitude of peripherals</vt:lpstr>
      <vt:lpstr>Bytecode-interpreted virtual machine     - Categorical Abstract Machine</vt:lpstr>
      <vt:lpstr>PowerPoint Presentation</vt:lpstr>
      <vt:lpstr>PowerPoint Presentation</vt:lpstr>
      <vt:lpstr>PowerPoint Presentation</vt:lpstr>
      <vt:lpstr>Procedural abstraction and non-deterministic choice are conflicting goals</vt:lpstr>
      <vt:lpstr>PowerPoint Presentation</vt:lpstr>
      <vt:lpstr>Event</vt:lpstr>
      <vt:lpstr>Events are composable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Button-Blinky Blink an LED when a button is pressed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Low-level Bridge</vt:lpstr>
      <vt:lpstr>Currently supported drivers (nRF52, STM32)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Asynchrony</dc:title>
  <dc:creator>Abhiroop Sarkar</dc:creator>
  <cp:lastModifiedBy>Abhiroop Sarkar</cp:lastModifiedBy>
  <cp:revision>48</cp:revision>
  <dcterms:created xsi:type="dcterms:W3CDTF">2021-01-11T10:48:39Z</dcterms:created>
  <dcterms:modified xsi:type="dcterms:W3CDTF">2021-09-29T07:25:34Z</dcterms:modified>
</cp:coreProperties>
</file>